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25" r:id="rId6"/>
    <p:sldId id="327" r:id="rId7"/>
    <p:sldId id="328" r:id="rId8"/>
    <p:sldId id="329" r:id="rId9"/>
    <p:sldId id="330" r:id="rId10"/>
    <p:sldId id="331" r:id="rId11"/>
    <p:sldId id="332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7" autoAdjust="0"/>
    <p:restoredTop sz="95161" autoAdjust="0"/>
  </p:normalViewPr>
  <p:slideViewPr>
    <p:cSldViewPr snapToGrid="0" showGuides="1">
      <p:cViewPr varScale="1">
        <p:scale>
          <a:sx n="83" d="100"/>
          <a:sy n="83" d="100"/>
        </p:scale>
        <p:origin x="106" y="4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6/16/2026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638E0496-E9BD-BE45-A26E-D904248ED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1158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s-modules.github.io/autosave/autosave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Autosave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979" y="107806"/>
            <a:ext cx="8775700" cy="142192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Purpose of ‘</a:t>
            </a:r>
            <a:r>
              <a:rPr lang="en-US" altLang="ja-JP" dirty="0">
                <a:ea typeface="ＭＳ Ｐゴシック" panose="020B0600070205080204" pitchFamily="34" charset="-128"/>
              </a:rPr>
              <a:t>autosave’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r>
              <a:rPr lang="en-US" altLang="ja-JP" dirty="0">
                <a:ea typeface="ＭＳ Ｐゴシック" panose="020B0600070205080204" pitchFamily="34" charset="-128"/>
              </a:rPr>
              <a:t>(aka. </a:t>
            </a:r>
            <a:r>
              <a:rPr lang="en-US" altLang="en-US" dirty="0">
                <a:ea typeface="ＭＳ Ｐゴシック" panose="020B0600070205080204" pitchFamily="34" charset="-128"/>
              </a:rPr>
              <a:t>‘</a:t>
            </a:r>
            <a:r>
              <a:rPr lang="en-US" altLang="ja-JP" dirty="0" err="1">
                <a:ea typeface="ＭＳ Ｐゴシック" panose="020B0600070205080204" pitchFamily="34" charset="-128"/>
              </a:rPr>
              <a:t>bumpless</a:t>
            </a:r>
            <a:r>
              <a:rPr lang="en-US" altLang="ja-JP" dirty="0">
                <a:ea typeface="ＭＳ Ｐゴシック" panose="020B0600070205080204" pitchFamily="34" charset="-128"/>
              </a:rPr>
              <a:t> save/restore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979" y="1446502"/>
            <a:ext cx="6649604" cy="541149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Values of some EPICS Records need to persist across IOC reboots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‘Set points’ entered by user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Current ‘positions’ of motors</a:t>
            </a:r>
            <a:r>
              <a:rPr lang="en-US" altLang="en-US" baseline="30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*</a:t>
            </a:r>
          </a:p>
          <a:p>
            <a:endParaRPr lang="en-US" altLang="en-US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>
              <a:buFont typeface="Symbol" pitchFamily="2" charset="2"/>
              <a:buNone/>
            </a:pPr>
            <a:r>
              <a:rPr lang="en-US" altLang="en-US" baseline="300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dirty="0">
                <a:ea typeface="ＭＳ Ｐゴシック" panose="020B0600070205080204" pitchFamily="34" charset="-128"/>
              </a:rPr>
              <a:t>Fine print: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In some cases, the hardware can do this: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PLC, Parker6k, ...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At IOC startup, Device support ‘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init</a:t>
            </a:r>
            <a:r>
              <a:rPr lang="en-US" altLang="ja-JP" sz="2000" dirty="0">
                <a:ea typeface="ＭＳ Ｐゴシック" panose="020B0600070205080204" pitchFamily="34" charset="-128"/>
              </a:rPr>
              <a:t>()</a:t>
            </a:r>
            <a:r>
              <a:rPr lang="en-US" altLang="en-US" sz="2000" dirty="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 should then read from hardware.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But what if the hardware lost the settings?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Who</a:t>
            </a:r>
            <a:r>
              <a:rPr lang="en-US" altLang="en-US" sz="2000" dirty="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in charge here??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ja-JP" sz="2000" dirty="0">
                <a:ea typeface="ＭＳ Ｐゴシック" panose="020B0600070205080204" pitchFamily="34" charset="-128"/>
              </a:rPr>
              <a:t>Need to think about this case-by-case!</a:t>
            </a:r>
          </a:p>
          <a:p>
            <a:pPr lvl="1"/>
            <a:endParaRPr lang="en-US" altLang="en-US" sz="1800" baseline="30000" dirty="0">
              <a:solidFill>
                <a:srgbClr val="3366FF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74EEAC-B111-7315-5788-B832E7C7A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364" y="4152251"/>
            <a:ext cx="4267200" cy="21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Calibration constants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>
                <a:ea typeface="ＭＳ Ｐゴシック" panose="020B0600070205080204" pitchFamily="34" charset="-128"/>
              </a:rPr>
              <a:t>Place in *.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db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 put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`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dbpf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AbcScaling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3.1428` into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st.cmd</a:t>
            </a:r>
            <a:r>
              <a:rPr lang="en-US" altLang="en-US" sz="2000" dirty="0">
                <a:ea typeface="ＭＳ Ｐゴシック" panose="020B0600070205080204" pitchFamily="34" charset="-128"/>
              </a:rPr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>
                <a:ea typeface="ＭＳ Ｐゴシック" panose="020B0600070205080204" pitchFamily="34" charset="-128"/>
              </a:rPr>
              <a:t>Put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AbcScaling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onto display, then autosave?  </a:t>
            </a:r>
          </a:p>
          <a:p>
            <a:pPr marL="342900" indent="-342900">
              <a:buFont typeface="+mj-lt"/>
              <a:buAutoNum type="alphaLcParenR"/>
            </a:pPr>
            <a:endParaRPr lang="en-US" altLang="en-US" sz="1800" baseline="30000" dirty="0">
              <a:solidFill>
                <a:srgbClr val="3366FF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D7C6E4E-8B34-DF42-9D65-966860AE9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Use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0A31E2A-40D8-A242-AE61-5C083CBEB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Add ‘</a:t>
            </a:r>
            <a:r>
              <a:rPr lang="en-US" altLang="ja-JP" dirty="0">
                <a:ea typeface="ＭＳ Ｐゴシック" panose="020B0600070205080204" pitchFamily="34" charset="-128"/>
              </a:rPr>
              <a:t>autosave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module to IOC</a:t>
            </a: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Configure what to persist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56BE5BD-809E-EA4B-80B9-8E80E955C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9"/>
            <a:ext cx="902335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 Autosave to IOC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666BFBE-09C1-1B48-A977-03D7FA865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3764" y="914400"/>
            <a:ext cx="8947150" cy="5435600"/>
          </a:xfrm>
        </p:spPr>
        <p:txBody>
          <a:bodyPr/>
          <a:lstStyle/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 Define path in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configure/RELEASE or ../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RELEASE.local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: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=/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ics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/tools/autosave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 Add binary and DBD info to 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xyzApp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src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Makefile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: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YourProduct_DBD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asSupport.dbd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YourProduct_LIBS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 Use the support module in the IOC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st.cmd</a:t>
            </a:r>
            <a:r>
              <a:rPr lang="en-US" altLang="en-US" sz="2000" dirty="0">
                <a:ea typeface="ＭＳ Ｐゴシック" panose="020B0600070205080204" pitchFamily="34" charset="-128"/>
              </a:rPr>
              <a:t> startup file: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cd ${</a:t>
            </a: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# Optional database for autosave status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save_restoreStatus.db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", "P=$(IOCNAME):”</a:t>
            </a:r>
            <a:b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b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# Configure (more later)</a:t>
            </a:r>
            <a:b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set_requestfile_path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("/home/controls/var”)</a:t>
            </a:r>
            <a:b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create_monitor_set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(..)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9F3DADE-565C-BA4B-86B6-1592E21E1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Specify What to Save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50853-19C0-674A-AB19-409644BD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48" y="959643"/>
            <a:ext cx="8229600" cy="30700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Add annotations to the EPICS database:</a:t>
            </a:r>
            <a:br>
              <a:rPr lang="en-US" dirty="0"/>
            </a:br>
            <a:endParaRPr lang="en-US" dirty="0"/>
          </a:p>
          <a:p>
            <a:pPr marL="0" indent="0">
              <a:buNone/>
              <a:defRPr/>
            </a:pPr>
            <a:r>
              <a:rPr lang="en-US" sz="2400" dirty="0">
                <a:latin typeface="Courier New"/>
                <a:cs typeface="Courier New"/>
              </a:rPr>
              <a:t>	record(type, "$(S):</a:t>
            </a:r>
            <a:r>
              <a:rPr lang="en-US" sz="2400" dirty="0" err="1">
                <a:latin typeface="Courier New"/>
                <a:cs typeface="Courier New"/>
              </a:rPr>
              <a:t>SomeRecord</a:t>
            </a:r>
            <a:r>
              <a:rPr lang="en-US" sz="2400" dirty="0">
                <a:latin typeface="Courier New"/>
                <a:cs typeface="Courier New"/>
              </a:rPr>
              <a:t>")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   	 </a:t>
            </a:r>
            <a:r>
              <a:rPr lang="en-US" sz="2400" dirty="0">
                <a:highlight>
                  <a:srgbClr val="FFFF00"/>
                </a:highlight>
                <a:latin typeface="Courier New"/>
                <a:cs typeface="Courier New"/>
              </a:rPr>
              <a:t>info(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autosaveFields</a:t>
            </a:r>
            <a:r>
              <a:rPr lang="en-US" sz="2400" dirty="0">
                <a:highlight>
                  <a:srgbClr val="FFFF00"/>
                </a:highlight>
                <a:latin typeface="Courier New"/>
                <a:cs typeface="Courier New"/>
              </a:rPr>
              <a:t>, "VAL LOW")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    	 field(LOW, "-10")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      ..</a:t>
            </a:r>
          </a:p>
          <a:p>
            <a:pPr>
              <a:buFont typeface="Symbol" charset="0"/>
              <a:buChar char="·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907856-A346-D54C-BB9E-523F4BCCA975}"/>
              </a:ext>
            </a:extLst>
          </p:cNvPr>
          <p:cNvSpPr txBox="1"/>
          <p:nvPr/>
        </p:nvSpPr>
        <p:spPr>
          <a:xfrm>
            <a:off x="0" y="4089715"/>
            <a:ext cx="8023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Ultimately, autosave needs a file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somefile.req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that lists what to persist:</a:t>
            </a:r>
          </a:p>
          <a:p>
            <a:pPr marL="400050" lvl="1" indent="0">
              <a:buNone/>
            </a:pPr>
            <a:r>
              <a:rPr lang="en-US" sz="1400" dirty="0">
                <a:latin typeface="Courier New"/>
                <a:cs typeface="Courier New"/>
              </a:rPr>
              <a:t>$(S):</a:t>
            </a:r>
            <a:r>
              <a:rPr lang="en-US" sz="1400" dirty="0" err="1">
                <a:latin typeface="Courier New"/>
                <a:cs typeface="Courier New"/>
              </a:rPr>
              <a:t>SomeRecord.VAL</a:t>
            </a:r>
            <a:endParaRPr lang="en-US" sz="1400" dirty="0">
              <a:latin typeface="Courier New"/>
              <a:cs typeface="Courier New"/>
            </a:endParaRPr>
          </a:p>
          <a:p>
            <a:pPr marL="400050" lvl="1" indent="0">
              <a:buNone/>
            </a:pPr>
            <a:r>
              <a:rPr lang="en-US" sz="1400" dirty="0">
                <a:latin typeface="Courier New"/>
                <a:cs typeface="Courier New"/>
              </a:rPr>
              <a:t>$(S):</a:t>
            </a:r>
            <a:r>
              <a:rPr lang="en-US" sz="1400" dirty="0" err="1">
                <a:latin typeface="Courier New"/>
                <a:cs typeface="Courier New"/>
              </a:rPr>
              <a:t>SomeRecord.LOW</a:t>
            </a:r>
            <a:br>
              <a:rPr lang="en-US" sz="1400" dirty="0">
                <a:latin typeface="Courier New"/>
                <a:cs typeface="Courier New"/>
              </a:rPr>
            </a:br>
            <a:br>
              <a:rPr lang="en-US" altLang="en-US" sz="1400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Could create that manually, but suggested approach is to create from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EPICS database </a:t>
            </a:r>
            <a:r>
              <a:rPr lang="en-US" dirty="0">
                <a:latin typeface="Courier New"/>
                <a:cs typeface="Courier New"/>
              </a:rPr>
              <a:t>info(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autosaveFields</a:t>
            </a:r>
            <a:r>
              <a:rPr lang="en-US" dirty="0">
                <a:latin typeface="Courier New"/>
                <a:cs typeface="Courier New"/>
              </a:rPr>
              <a:t>, …)</a:t>
            </a:r>
            <a:r>
              <a:rPr lang="en-US" altLang="en-US" dirty="0">
                <a:ea typeface="ＭＳ Ｐゴシック" panose="020B0600070205080204" pitchFamily="34" charset="-128"/>
              </a:rPr>
              <a:t>annotations.</a:t>
            </a:r>
            <a:endParaRPr lang="en-US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BF487-BFB2-4BA9-280C-D1AC82B200D2}"/>
              </a:ext>
            </a:extLst>
          </p:cNvPr>
          <p:cNvSpPr/>
          <p:nvPr/>
        </p:nvSpPr>
        <p:spPr>
          <a:xfrm>
            <a:off x="8596423" y="1536404"/>
            <a:ext cx="3062177" cy="94629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Records with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autosaveFields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85A60-AE34-71B6-C10A-FDFDBFBB202C}"/>
              </a:ext>
            </a:extLst>
          </p:cNvPr>
          <p:cNvSpPr/>
          <p:nvPr/>
        </p:nvSpPr>
        <p:spPr>
          <a:xfrm>
            <a:off x="8165805" y="2955851"/>
            <a:ext cx="3923414" cy="94629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makeAutosaveFileFromDbInfo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call in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B2D9E-84DE-D9D4-DDE1-9B7B3496EC51}"/>
              </a:ext>
            </a:extLst>
          </p:cNvPr>
          <p:cNvSpPr/>
          <p:nvPr/>
        </p:nvSpPr>
        <p:spPr>
          <a:xfrm>
            <a:off x="9276832" y="4437316"/>
            <a:ext cx="1828800" cy="404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*.req(…) </a:t>
            </a:r>
            <a:r>
              <a:rPr lang="en-US" dirty="0">
                <a:solidFill>
                  <a:schemeClr val="tx1"/>
                </a:solidFill>
              </a:rPr>
              <a:t>file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8CAC6F-5254-FFF6-C61F-5ACE4C313A8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0127512" y="2482702"/>
            <a:ext cx="0" cy="4731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8603ED-78B9-5A27-F5F8-BD8EA141B49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191232" y="3902149"/>
            <a:ext cx="0" cy="53516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373E41B-757F-A74D-B762-6BBE14A21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IOC Startup: Quite some boilerplate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A86E02C-43C9-A34C-BEFE-180188354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5225" y="865959"/>
            <a:ext cx="9861550" cy="571772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Configure file locations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epicsEnvSet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SAVE_DIR /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ics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/training/…/$(IOC)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set_requestfile_path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("$(SAVE_DIR)")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set_savefile_path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("$(SAVE_DIR)")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If loading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save_restoreStatus.db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save_restoreSet_status_prefix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("$(IOC):")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”$(AUTOSAVE)/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save_restoreStatus.db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", "P=$(IOC):”</a:t>
            </a: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Schedule a maximum of 3 sequenced backups of the .sav file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every 10 minutes - .sav0, .sav1, .sav2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save_restoreSet_NumSeqFiles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(3)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save_restoreSet_SeqPeriodInSeconds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(600)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Arrange for restoring saved values into records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set_pass1_restoreFile("$(IOCNAME).sav")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Start IOC processes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iocInit</a:t>
            </a: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# Create request file and start periodic 'save’</a:t>
            </a:r>
            <a:b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makeAutosaveFileFromDbInfo</a:t>
            </a: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("$(SAVE_DIR)/$(IOC).req", "</a:t>
            </a:r>
            <a:r>
              <a:rPr lang="en-US" altLang="en-US" sz="16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autosaveFields</a:t>
            </a: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</a:p>
          <a:p>
            <a:pPr marL="0" indent="0">
              <a:buNone/>
            </a:pPr>
            <a:r>
              <a:rPr lang="en-US" alt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create_monitor_set</a:t>
            </a: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("$(IOCNAME).</a:t>
            </a:r>
            <a:r>
              <a:rPr lang="en-US" alt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req</a:t>
            </a:r>
            <a:r>
              <a:rPr lang="en-US" alt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", 30)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8F23F71-248F-1446-8F28-0DA963F8F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Autosave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2346-CAB6-7B49-98A4-23559D40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charset="2"/>
              <a:buChar char="·"/>
              <a:defRPr/>
            </a:pPr>
            <a:r>
              <a:rPr lang="en-US" dirty="0"/>
              <a:t>Some boilerplate for initial setup</a:t>
            </a:r>
          </a:p>
          <a:p>
            <a:pPr>
              <a:buFont typeface="Symbol" charset="2"/>
              <a:buChar char="·"/>
              <a:defRPr/>
            </a:pPr>
            <a:r>
              <a:rPr lang="en-US" dirty="0"/>
              <a:t>Later, when adding records, remember</a:t>
            </a:r>
            <a:br>
              <a:rPr lang="en-US" dirty="0"/>
            </a:br>
            <a:r>
              <a:rPr lang="en-US" dirty="0">
                <a:latin typeface="Courier New"/>
                <a:cs typeface="Courier New"/>
              </a:rPr>
              <a:t>info(</a:t>
            </a:r>
            <a:r>
              <a:rPr lang="en-US" dirty="0" err="1">
                <a:latin typeface="Courier New"/>
                <a:cs typeface="Courier New"/>
              </a:rPr>
              <a:t>autosaveFields</a:t>
            </a:r>
            <a:r>
              <a:rPr lang="en-US" dirty="0">
                <a:latin typeface="Courier New"/>
                <a:cs typeface="Courier New"/>
              </a:rPr>
              <a:t>, "VAL")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>
                <a:sym typeface="Wingdings"/>
              </a:rPr>
              <a:t> IOC now restarts with previously saved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values</a:t>
            </a:r>
            <a:endParaRPr lang="en-US" dirty="0"/>
          </a:p>
          <a:p>
            <a:pPr>
              <a:buFont typeface="Symbol" charset="2"/>
              <a:buChar char="·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Autosave</a:t>
            </a:r>
            <a:r>
              <a:rPr lang="en-US" dirty="0"/>
              <a:t> Documentation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https://epics-modules.github.io/autosave/autosave.html</a:t>
            </a:r>
            <a:endParaRPr lang="en-US" sz="2400" dirty="0"/>
          </a:p>
          <a:p>
            <a:r>
              <a:rPr lang="en-US" sz="2400" dirty="0"/>
              <a:t>Important nuances Section 8 – “Notes on restore passes”</a:t>
            </a:r>
          </a:p>
          <a:p>
            <a:r>
              <a:rPr lang="en-US" sz="2400" dirty="0"/>
              <a:t>Section 10 – </a:t>
            </a:r>
            <a:r>
              <a:rPr lang="en-US" sz="2400"/>
              <a:t>Save-file Options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870860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Arial Black</vt:lpstr>
      <vt:lpstr>Century Gothic</vt:lpstr>
      <vt:lpstr>Courier</vt:lpstr>
      <vt:lpstr>Courier New</vt:lpstr>
      <vt:lpstr>Symbol</vt:lpstr>
      <vt:lpstr>System Font Regular</vt:lpstr>
      <vt:lpstr>Wingdings</vt:lpstr>
      <vt:lpstr>ORNL</vt:lpstr>
      <vt:lpstr>Autosave</vt:lpstr>
      <vt:lpstr>Purpose of ‘autosave’ (aka. ‘bumpless save/restore’) </vt:lpstr>
      <vt:lpstr>How To Use</vt:lpstr>
      <vt:lpstr>Add Autosave to IOC</vt:lpstr>
      <vt:lpstr>Specify What to Save</vt:lpstr>
      <vt:lpstr>IOC Startup: Quite some boilerplate</vt:lpstr>
      <vt:lpstr>Autosave</vt:lpstr>
      <vt:lpstr>Autosave Documentation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2025-10-06T17:44:10Z</cp:lastPrinted>
  <dcterms:created xsi:type="dcterms:W3CDTF">2018-07-12T19:30:01Z</dcterms:created>
  <dcterms:modified xsi:type="dcterms:W3CDTF">2026-06-16T20:33:19Z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